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9"/>
  </p:notes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2" r:id="rId26"/>
    <p:sldId id="281" r:id="rId27"/>
    <p:sldId id="276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709" autoAdjust="0"/>
  </p:normalViewPr>
  <p:slideViewPr>
    <p:cSldViewPr snapToGrid="0" snapToObjects="1">
      <p:cViewPr>
        <p:scale>
          <a:sx n="108" d="100"/>
          <a:sy n="108" d="100"/>
        </p:scale>
        <p:origin x="-1088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704F8-C7CE-D141-BDEB-7607D1920767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0AFD4-ED6E-9A4D-BDB7-DA19EA678A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8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Dlr styloïde Ve</a:t>
            </a:r>
            <a:r>
              <a:rPr lang="fr-FR" baseline="0" dirty="0" smtClean="0"/>
              <a:t>  méta.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0AFD4-ED6E-9A4D-BDB7-DA19EA678AB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69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0AFD4-ED6E-9A4D-BDB7-DA19EA678AB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63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mesure la partie la plus large de la selle.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0AFD4-ED6E-9A4D-BDB7-DA19EA678AB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360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27</a:t>
            </a:r>
            <a:r>
              <a:rPr lang="fr-FR" baseline="0" dirty="0" smtClean="0"/>
              <a:t>° de flexion de genou à droite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0AFD4-ED6E-9A4D-BDB7-DA19EA678AB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61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Endofibrose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A.iliaque</a:t>
            </a:r>
            <a:r>
              <a:rPr lang="fr-FR" baseline="0" dirty="0" smtClean="0"/>
              <a:t>: jambe lourde qui ne répond plus. Crampe, sensation d’étau de cuissard trop serré. Jambe froide ou engourdie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0AFD4-ED6E-9A4D-BDB7-DA19EA678AB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31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B693640-8C4E-A740-8AEE-892639B7F3E4}" type="datetimeFigureOut">
              <a:rPr lang="fr-FR" smtClean="0"/>
              <a:t>08/09/21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2C0A13FB-21CE-3F41-AC6E-3EC909241C17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44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png"/><Relationship Id="rId5" Type="http://schemas.microsoft.com/office/2007/relationships/hdphoto" Target="../media/hdphoto5.wdp"/><Relationship Id="rId6" Type="http://schemas.openxmlformats.org/officeDocument/2006/relationships/image" Target="../media/image47.png"/><Relationship Id="rId7" Type="http://schemas.microsoft.com/office/2007/relationships/hdphoto" Target="../media/hdphoto6.wdp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2967790"/>
          </a:xfrm>
        </p:spPr>
        <p:txBody>
          <a:bodyPr/>
          <a:lstStyle/>
          <a:p>
            <a:r>
              <a:rPr lang="fr-FR" sz="4000" dirty="0" smtClean="0">
                <a:latin typeface="Copperplate Gothic Bold"/>
                <a:cs typeface="Copperplate Gothic Bold"/>
              </a:rPr>
              <a:t>Prévenir les </a:t>
            </a:r>
            <a:r>
              <a:rPr lang="fr-FR" sz="4200" dirty="0" smtClean="0">
                <a:latin typeface="Copperplate Gothic Bold"/>
                <a:cs typeface="Copperplate Gothic Bold"/>
              </a:rPr>
              <a:t>douleurs</a:t>
            </a:r>
            <a:r>
              <a:rPr lang="fr-FR" sz="4000" dirty="0" smtClean="0">
                <a:latin typeface="Copperplate Gothic Bold"/>
                <a:cs typeface="Copperplate Gothic Bold"/>
              </a:rPr>
              <a:t> en lien avec le positionnement cycliste</a:t>
            </a:r>
            <a:endParaRPr lang="fr-FR" sz="4000" dirty="0">
              <a:latin typeface="Copperplate Gothic Bold"/>
              <a:cs typeface="Copperplate Gothic Bold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flipV="1">
            <a:off x="330102" y="0"/>
            <a:ext cx="6762749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092851" y="6401232"/>
            <a:ext cx="231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Adrien VANNIER</a:t>
            </a:r>
            <a:endParaRPr lang="fr-FR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988635"/>
          </a:xfrm>
        </p:spPr>
        <p:txBody>
          <a:bodyPr/>
          <a:lstStyle/>
          <a:p>
            <a:r>
              <a:rPr lang="fr-FR" dirty="0" smtClean="0"/>
              <a:t>Gonalgies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256632"/>
            <a:ext cx="8042276" cy="4686969"/>
          </a:xfrm>
        </p:spPr>
        <p:txBody>
          <a:bodyPr/>
          <a:lstStyle/>
          <a:p>
            <a:r>
              <a:rPr lang="fr-FR" b="1" u="sng" dirty="0" smtClean="0"/>
              <a:t>Arrière du genou: </a:t>
            </a:r>
          </a:p>
          <a:p>
            <a:pPr marL="0" indent="0">
              <a:buNone/>
            </a:pPr>
            <a:r>
              <a:rPr lang="fr-FR" i="1" u="sng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Ischio-Jambiers</a:t>
            </a:r>
          </a:p>
          <a:p>
            <a:pPr marL="0" indent="0">
              <a:lnSpc>
                <a:spcPct val="50000"/>
              </a:lnSpc>
              <a:buNone/>
            </a:pPr>
            <a:endParaRPr lang="fr-FR" i="1" u="sng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fr-FR" dirty="0" smtClean="0"/>
              <a:t>Selle trop haute</a:t>
            </a:r>
          </a:p>
          <a:p>
            <a:pPr lvl="1"/>
            <a:r>
              <a:rPr lang="fr-FR" dirty="0" smtClean="0"/>
              <a:t>Selle trop reculée</a:t>
            </a:r>
          </a:p>
          <a:p>
            <a:pPr lvl="1"/>
            <a:r>
              <a:rPr lang="fr-FR" dirty="0" smtClean="0"/>
              <a:t>Cale trop reculée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 5" descr="Whats-App-Image-2020-04-22-at-13-39-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24952" r="20278" b="13333"/>
          <a:stretch/>
        </p:blipFill>
        <p:spPr>
          <a:xfrm>
            <a:off x="5534526" y="988635"/>
            <a:ext cx="3422317" cy="4232443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 flipH="1">
            <a:off x="7860633" y="2553369"/>
            <a:ext cx="1390314" cy="820820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7860633" y="3515895"/>
            <a:ext cx="0" cy="1243263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xplosion 2 32"/>
          <p:cNvSpPr/>
          <p:nvPr/>
        </p:nvSpPr>
        <p:spPr>
          <a:xfrm>
            <a:off x="7706898" y="3315369"/>
            <a:ext cx="360946" cy="320842"/>
          </a:xfrm>
          <a:prstGeom prst="irregularSeal2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01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88635"/>
          </a:xfrm>
        </p:spPr>
        <p:txBody>
          <a:bodyPr/>
          <a:lstStyle/>
          <a:p>
            <a:r>
              <a:rPr lang="fr-FR" dirty="0" smtClean="0"/>
              <a:t>Gonalgies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1486" y="1363579"/>
            <a:ext cx="5878358" cy="5334000"/>
          </a:xfrm>
        </p:spPr>
        <p:txBody>
          <a:bodyPr>
            <a:normAutofit/>
          </a:bodyPr>
          <a:lstStyle/>
          <a:p>
            <a:r>
              <a:rPr lang="fr-FR" b="1" u="sng" dirty="0" smtClean="0"/>
              <a:t>Arrière du genou:</a:t>
            </a:r>
          </a:p>
          <a:p>
            <a:pPr marL="349250" lvl="1" indent="0">
              <a:buNone/>
            </a:pPr>
            <a:endParaRPr lang="fr-FR" dirty="0" smtClean="0"/>
          </a:p>
          <a:p>
            <a:pPr marL="349250" lvl="1" indent="0">
              <a:buNone/>
            </a:pPr>
            <a:r>
              <a:rPr lang="fr-FR" sz="2000" i="1" u="sng" dirty="0" smtClean="0">
                <a:solidFill>
                  <a:srgbClr val="18579B"/>
                </a:solidFill>
              </a:rPr>
              <a:t>Muscle poplité (rotateur interne du tibia)</a:t>
            </a:r>
          </a:p>
          <a:p>
            <a:pPr marL="349250" lvl="1" indent="0">
              <a:buNone/>
            </a:pPr>
            <a:endParaRPr lang="fr-FR" sz="2000" i="1" u="sng" dirty="0">
              <a:solidFill>
                <a:srgbClr val="18579B"/>
              </a:solidFill>
            </a:endParaRPr>
          </a:p>
          <a:p>
            <a:pPr lvl="1"/>
            <a:r>
              <a:rPr lang="fr-FR" sz="2000" b="1" dirty="0" smtClean="0"/>
              <a:t>Pointe cale trop tournée vers l’intérieur de la chaussure.</a:t>
            </a:r>
          </a:p>
          <a:p>
            <a:pPr marL="349250" lvl="1" indent="0">
              <a:buNone/>
            </a:pPr>
            <a:r>
              <a:rPr lang="fr-FR" sz="2000" dirty="0" smtClean="0">
                <a:solidFill>
                  <a:srgbClr val="595959"/>
                </a:solidFill>
                <a:sym typeface="Wingdings"/>
              </a:rPr>
              <a:t>	 Talon proche manivelle</a:t>
            </a:r>
          </a:p>
          <a:p>
            <a:pPr marL="349250" lvl="1" indent="0">
              <a:buNone/>
            </a:pPr>
            <a:endParaRPr lang="fr-FR" sz="2000" dirty="0" smtClean="0">
              <a:solidFill>
                <a:srgbClr val="595959"/>
              </a:solidFill>
              <a:sym typeface="Wingdings"/>
            </a:endParaRPr>
          </a:p>
          <a:p>
            <a:pPr marL="349250" lvl="1" indent="0">
              <a:buNone/>
            </a:pPr>
            <a:endParaRPr lang="fr-FR" sz="2000" dirty="0">
              <a:solidFill>
                <a:srgbClr val="595959"/>
              </a:solidFill>
              <a:sym typeface="Wingdings"/>
            </a:endParaRPr>
          </a:p>
          <a:p>
            <a:pPr marL="349250" lvl="1" indent="0">
              <a:buNone/>
            </a:pPr>
            <a:endParaRPr lang="fr-FR" sz="2000" dirty="0" smtClean="0">
              <a:solidFill>
                <a:srgbClr val="595959"/>
              </a:solidFill>
              <a:sym typeface="Wingdings"/>
            </a:endParaRPr>
          </a:p>
          <a:p>
            <a:pPr lvl="2"/>
            <a:r>
              <a:rPr lang="fr-FR" sz="1800" dirty="0" smtClean="0">
                <a:solidFill>
                  <a:srgbClr val="595959"/>
                </a:solidFill>
                <a:sym typeface="Wingdings"/>
              </a:rPr>
              <a:t>Peut également provoquer douleur de la </a:t>
            </a:r>
            <a:r>
              <a:rPr lang="fr-FR" sz="1800" u="sng" dirty="0" smtClean="0">
                <a:solidFill>
                  <a:srgbClr val="595959"/>
                </a:solidFill>
                <a:sym typeface="Wingdings"/>
              </a:rPr>
              <a:t>patte d’oie</a:t>
            </a:r>
          </a:p>
          <a:p>
            <a:pPr marL="685800" lvl="2" indent="0">
              <a:buNone/>
            </a:pPr>
            <a:r>
              <a:rPr lang="fr-FR" sz="1800" dirty="0">
                <a:solidFill>
                  <a:srgbClr val="595959"/>
                </a:solidFill>
                <a:sym typeface="Wingdings"/>
              </a:rPr>
              <a:t> 	</a:t>
            </a:r>
            <a:endParaRPr lang="fr-FR" sz="1800" dirty="0" smtClean="0">
              <a:solidFill>
                <a:srgbClr val="595959"/>
              </a:solidFill>
            </a:endParaRPr>
          </a:p>
        </p:txBody>
      </p:sp>
      <p:pic>
        <p:nvPicPr>
          <p:cNvPr id="4" name="Image 3" descr="Gray439-Musculus_poplite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32" y="0"/>
            <a:ext cx="1691640" cy="6858000"/>
          </a:xfrm>
          <a:prstGeom prst="rect">
            <a:avLst/>
          </a:prstGeom>
        </p:spPr>
      </p:pic>
      <p:pic>
        <p:nvPicPr>
          <p:cNvPr id="6" name="Image 5" descr="unnamed-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/>
          <a:stretch/>
        </p:blipFill>
        <p:spPr>
          <a:xfrm>
            <a:off x="101563" y="3913605"/>
            <a:ext cx="2010648" cy="2783974"/>
          </a:xfrm>
          <a:prstGeom prst="rect">
            <a:avLst/>
          </a:prstGeom>
        </p:spPr>
      </p:pic>
      <p:sp>
        <p:nvSpPr>
          <p:cNvPr id="7" name="Forme libre 6"/>
          <p:cNvSpPr/>
          <p:nvPr/>
        </p:nvSpPr>
        <p:spPr>
          <a:xfrm>
            <a:off x="628316" y="4905072"/>
            <a:ext cx="508800" cy="776507"/>
          </a:xfrm>
          <a:custGeom>
            <a:avLst/>
            <a:gdLst>
              <a:gd name="connsiteX0" fmla="*/ 93579 w 508800"/>
              <a:gd name="connsiteY0" fmla="*/ 776507 h 776507"/>
              <a:gd name="connsiteX1" fmla="*/ 508000 w 508800"/>
              <a:gd name="connsiteY1" fmla="*/ 1139 h 776507"/>
              <a:gd name="connsiteX2" fmla="*/ 0 w 508800"/>
              <a:gd name="connsiteY2" fmla="*/ 589349 h 77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800" h="776507">
                <a:moveTo>
                  <a:pt x="93579" y="776507"/>
                </a:moveTo>
                <a:cubicBezTo>
                  <a:pt x="308587" y="404419"/>
                  <a:pt x="523596" y="32332"/>
                  <a:pt x="508000" y="1139"/>
                </a:cubicBezTo>
                <a:cubicBezTo>
                  <a:pt x="492404" y="-30054"/>
                  <a:pt x="0" y="589349"/>
                  <a:pt x="0" y="589349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à angle droit 7"/>
          <p:cNvSpPr/>
          <p:nvPr/>
        </p:nvSpPr>
        <p:spPr>
          <a:xfrm rot="5400000" flipV="1">
            <a:off x="2531056" y="5691966"/>
            <a:ext cx="273331" cy="555511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05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82213"/>
          </a:xfrm>
        </p:spPr>
        <p:txBody>
          <a:bodyPr/>
          <a:lstStyle/>
          <a:p>
            <a:r>
              <a:rPr lang="fr-FR" dirty="0" smtClean="0"/>
              <a:t>Principes de réglages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54" y="1600201"/>
            <a:ext cx="5256234" cy="5112022"/>
          </a:xfrm>
        </p:spPr>
        <p:txBody>
          <a:bodyPr>
            <a:normAutofit/>
          </a:bodyPr>
          <a:lstStyle/>
          <a:p>
            <a:r>
              <a:rPr lang="fr-FR" dirty="0" smtClean="0"/>
              <a:t>Manivelle à l’horizontale</a:t>
            </a:r>
            <a:endParaRPr lang="fr-FR" dirty="0"/>
          </a:p>
          <a:p>
            <a:pPr marL="0" indent="0">
              <a:lnSpc>
                <a:spcPct val="50000"/>
              </a:lnSpc>
              <a:buNone/>
            </a:pPr>
            <a:endParaRPr lang="fr-FR" sz="900" dirty="0" smtClean="0"/>
          </a:p>
          <a:p>
            <a:r>
              <a:rPr lang="fr-FR" u="sng" dirty="0" smtClean="0"/>
              <a:t>Talon haut </a:t>
            </a:r>
            <a:r>
              <a:rPr lang="fr-FR" dirty="0" smtClean="0"/>
              <a:t>en position pédalage </a:t>
            </a:r>
            <a:r>
              <a:rPr lang="fr-FR" sz="1800" dirty="0" smtClean="0"/>
              <a:t>(sinon recul de l’axe du genou)</a:t>
            </a:r>
          </a:p>
          <a:p>
            <a:pPr marL="0" indent="0">
              <a:lnSpc>
                <a:spcPct val="50000"/>
              </a:lnSpc>
              <a:buNone/>
            </a:pPr>
            <a:endParaRPr lang="fr-FR" sz="900" dirty="0" smtClean="0"/>
          </a:p>
          <a:p>
            <a:r>
              <a:rPr lang="fr-FR" dirty="0"/>
              <a:t>Fil à plomb juste </a:t>
            </a:r>
            <a:r>
              <a:rPr lang="fr-FR" u="sng" dirty="0"/>
              <a:t>derrière</a:t>
            </a:r>
            <a:r>
              <a:rPr lang="fr-FR" dirty="0"/>
              <a:t> la rotule</a:t>
            </a:r>
            <a:r>
              <a:rPr lang="fr-FR" dirty="0" smtClean="0"/>
              <a:t>.</a:t>
            </a:r>
            <a:endParaRPr lang="fr-FR" sz="1800" dirty="0" smtClean="0"/>
          </a:p>
          <a:p>
            <a:pPr lvl="1"/>
            <a:r>
              <a:rPr lang="fr-FR" dirty="0"/>
              <a:t>T</a:t>
            </a:r>
            <a:r>
              <a:rPr lang="fr-FR" dirty="0" smtClean="0"/>
              <a:t>ombe en regard </a:t>
            </a:r>
            <a:r>
              <a:rPr lang="fr-FR" b="1" dirty="0" smtClean="0"/>
              <a:t>axe pédale ± 2cm.</a:t>
            </a:r>
          </a:p>
          <a:p>
            <a:pPr lvl="1"/>
            <a:r>
              <a:rPr lang="fr-FR" dirty="0" smtClean="0"/>
              <a:t>Jusqu’à </a:t>
            </a:r>
            <a:r>
              <a:rPr lang="fr-FR" b="1" dirty="0" smtClean="0"/>
              <a:t>± 4cm en position CLM </a:t>
            </a:r>
            <a:r>
              <a:rPr lang="fr-FR" sz="1800" dirty="0" smtClean="0"/>
              <a:t>(bascule du corps en avant)</a:t>
            </a:r>
            <a:endParaRPr lang="fr-FR" sz="1800" dirty="0"/>
          </a:p>
          <a:p>
            <a:pPr lvl="1"/>
            <a:endParaRPr lang="fr-FR" dirty="0"/>
          </a:p>
        </p:txBody>
      </p:sp>
      <p:pic>
        <p:nvPicPr>
          <p:cNvPr id="4" name="Image 3" descr="hq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t="1023" r="25514"/>
          <a:stretch/>
        </p:blipFill>
        <p:spPr>
          <a:xfrm>
            <a:off x="5567391" y="1600201"/>
            <a:ext cx="3576609" cy="4525211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7062505" y="6258694"/>
            <a:ext cx="336927" cy="0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 rot="1826639">
            <a:off x="6243965" y="1659389"/>
            <a:ext cx="646738" cy="3399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61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4977"/>
          </a:xfrm>
        </p:spPr>
        <p:txBody>
          <a:bodyPr/>
          <a:lstStyle/>
          <a:p>
            <a:r>
              <a:rPr lang="fr-FR" dirty="0" smtClean="0"/>
              <a:t>Normes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1626331"/>
          </a:xfrm>
        </p:spPr>
        <p:txBody>
          <a:bodyPr/>
          <a:lstStyle/>
          <a:p>
            <a:r>
              <a:rPr lang="fr-FR" b="1" u="sng" dirty="0" smtClean="0"/>
              <a:t>Angle de flexion de genou: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30-40° en dynamique 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25-35° en statique</a:t>
            </a:r>
          </a:p>
        </p:txBody>
      </p:sp>
      <p:pic>
        <p:nvPicPr>
          <p:cNvPr id="5" name="Image 4" descr="Screenshot_20190906_160151_com.wilke.virtualpro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9083" r="18257" b="24044"/>
          <a:stretch/>
        </p:blipFill>
        <p:spPr>
          <a:xfrm>
            <a:off x="6051722" y="1341148"/>
            <a:ext cx="2811961" cy="489219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11010" y="4966213"/>
            <a:ext cx="5629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Mesure:</a:t>
            </a:r>
          </a:p>
          <a:p>
            <a:r>
              <a:rPr lang="fr-FR" dirty="0" smtClean="0"/>
              <a:t>Manivelle juste avant le point mort inférieur (PMI)</a:t>
            </a:r>
          </a:p>
          <a:p>
            <a:r>
              <a:rPr lang="fr-FR" dirty="0" smtClean="0"/>
              <a:t>Légèrement oblique</a:t>
            </a:r>
          </a:p>
          <a:p>
            <a:r>
              <a:rPr lang="fr-FR" dirty="0" smtClean="0"/>
              <a:t>Axe Col fémoral/ Condyle Ext/ Malléole Ext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07007" y="3731892"/>
            <a:ext cx="144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smtClean="0"/>
              <a:t>38° ici</a:t>
            </a:r>
          </a:p>
          <a:p>
            <a:pPr algn="r"/>
            <a:r>
              <a:rPr lang="fr-FR" sz="1400" dirty="0" smtClean="0"/>
              <a:t> en dynamique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2490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8915601" cy="1336956"/>
          </a:xfrm>
        </p:spPr>
        <p:txBody>
          <a:bodyPr/>
          <a:lstStyle/>
          <a:p>
            <a:r>
              <a:rPr lang="fr-FR" sz="2800" dirty="0" smtClean="0"/>
              <a:t>Selle trop basse                      Selle trop haute</a:t>
            </a:r>
            <a:endParaRPr lang="fr-FR" sz="2800" dirty="0"/>
          </a:p>
        </p:txBody>
      </p:sp>
      <p:pic>
        <p:nvPicPr>
          <p:cNvPr id="4" name="Espace réservé du contenu 3" descr="848391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3" t="8949" r="20624" b="5549"/>
          <a:stretch/>
        </p:blipFill>
        <p:spPr>
          <a:xfrm>
            <a:off x="1" y="1700733"/>
            <a:ext cx="4019330" cy="4609793"/>
          </a:xfrm>
        </p:spPr>
      </p:pic>
      <p:pic>
        <p:nvPicPr>
          <p:cNvPr id="5" name="Image 4" descr="img-3262_imagesia-com_c301_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4" t="3604" r="24799" b="13184"/>
          <a:stretch/>
        </p:blipFill>
        <p:spPr>
          <a:xfrm>
            <a:off x="5144530" y="1554955"/>
            <a:ext cx="3447021" cy="47555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" y="6456304"/>
            <a:ext cx="414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51° de flexion de genou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144530" y="6456304"/>
            <a:ext cx="361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13° de flexion de genou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376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64271"/>
          </a:xfrm>
        </p:spPr>
        <p:txBody>
          <a:bodyPr/>
          <a:lstStyle/>
          <a:p>
            <a:r>
              <a:rPr lang="fr-FR" dirty="0" smtClean="0"/>
              <a:t>Réglages cales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25580" y="1449221"/>
            <a:ext cx="7018420" cy="1661694"/>
          </a:xfrm>
        </p:spPr>
        <p:txBody>
          <a:bodyPr>
            <a:normAutofit/>
          </a:bodyPr>
          <a:lstStyle/>
          <a:p>
            <a:pPr lvl="1"/>
            <a:r>
              <a:rPr lang="fr-FR" dirty="0"/>
              <a:t>Axe </a:t>
            </a:r>
            <a:r>
              <a:rPr lang="fr-FR" dirty="0" smtClean="0"/>
              <a:t>transversal cale </a:t>
            </a:r>
            <a:r>
              <a:rPr lang="fr-FR" dirty="0"/>
              <a:t>= </a:t>
            </a:r>
            <a:r>
              <a:rPr lang="fr-FR" dirty="0" smtClean="0"/>
              <a:t>axe oblique entre 1</a:t>
            </a:r>
            <a:r>
              <a:rPr lang="fr-FR" baseline="30000" dirty="0" smtClean="0"/>
              <a:t>er</a:t>
            </a:r>
            <a:r>
              <a:rPr lang="fr-FR" dirty="0" smtClean="0"/>
              <a:t> </a:t>
            </a:r>
            <a:r>
              <a:rPr lang="mr-IN" dirty="0" smtClean="0"/>
              <a:t>–</a:t>
            </a:r>
            <a:r>
              <a:rPr lang="fr-FR" dirty="0" smtClean="0"/>
              <a:t> 5</a:t>
            </a:r>
            <a:r>
              <a:rPr lang="fr-FR" baseline="30000" dirty="0" smtClean="0"/>
              <a:t>e</a:t>
            </a:r>
            <a:r>
              <a:rPr lang="fr-FR" dirty="0" smtClean="0"/>
              <a:t> têtes métatarsiennes </a:t>
            </a:r>
            <a:endParaRPr lang="fr-FR" sz="1600" dirty="0" smtClean="0"/>
          </a:p>
          <a:p>
            <a:pPr lvl="2">
              <a:buFont typeface="Wingdings" charset="2"/>
              <a:buChar char="²"/>
            </a:pPr>
            <a:r>
              <a:rPr lang="fr-FR" sz="1700" dirty="0" smtClean="0"/>
              <a:t>Grands pieds ( </a:t>
            </a:r>
            <a:r>
              <a:rPr lang="fr-FR" sz="1700" dirty="0"/>
              <a:t>&gt;</a:t>
            </a:r>
            <a:r>
              <a:rPr lang="fr-FR" sz="1700" dirty="0" smtClean="0"/>
              <a:t>40) tendre vers le 1.     </a:t>
            </a:r>
            <a:r>
              <a:rPr lang="fr-FR" sz="1600" dirty="0" smtClean="0"/>
              <a:t>(5</a:t>
            </a:r>
            <a:r>
              <a:rPr lang="fr-FR" sz="1600" baseline="30000" dirty="0" smtClean="0"/>
              <a:t>e</a:t>
            </a:r>
            <a:r>
              <a:rPr lang="fr-FR" sz="1600" dirty="0" smtClean="0"/>
              <a:t> méta + court)</a:t>
            </a:r>
            <a:endParaRPr lang="fr-FR" sz="1600" dirty="0"/>
          </a:p>
        </p:txBody>
      </p:sp>
      <p:pic>
        <p:nvPicPr>
          <p:cNvPr id="5" name="Image 4" descr="im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4191" r="10764" b="2860"/>
          <a:stretch/>
        </p:blipFill>
        <p:spPr>
          <a:xfrm>
            <a:off x="0" y="495791"/>
            <a:ext cx="2442077" cy="3670173"/>
          </a:xfrm>
          <a:prstGeom prst="rect">
            <a:avLst/>
          </a:prstGeom>
        </p:spPr>
      </p:pic>
      <p:pic>
        <p:nvPicPr>
          <p:cNvPr id="6" name="Image 5" descr="11563113-superpositions-anatomiques-bas-du-pied-ces-images-s-alignent-exactement-et-peut-tre-utilis-pour-t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3499" r="6004" b="16889"/>
          <a:stretch/>
        </p:blipFill>
        <p:spPr>
          <a:xfrm>
            <a:off x="4792172" y="2606842"/>
            <a:ext cx="4351828" cy="28207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4211" y="37966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021331" y="5228894"/>
            <a:ext cx="5352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u="sng" dirty="0" smtClean="0"/>
              <a:t>Repérage 1 et 5:</a:t>
            </a:r>
          </a:p>
          <a:p>
            <a:pPr lvl="1"/>
            <a:r>
              <a:rPr lang="fr-FR" dirty="0" smtClean="0"/>
              <a:t>Scotch + trait</a:t>
            </a:r>
          </a:p>
          <a:p>
            <a:pPr lvl="1"/>
            <a:r>
              <a:rPr lang="fr-FR" dirty="0" smtClean="0"/>
              <a:t>En position d’appui (pas de talon au sol)</a:t>
            </a:r>
            <a:endParaRPr lang="fr-FR" dirty="0"/>
          </a:p>
          <a:p>
            <a:endParaRPr lang="fr-FR" dirty="0"/>
          </a:p>
        </p:txBody>
      </p:sp>
      <p:pic>
        <p:nvPicPr>
          <p:cNvPr id="11" name="Image 10" descr="unnamed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3" r="5309" b="29997"/>
          <a:stretch/>
        </p:blipFill>
        <p:spPr>
          <a:xfrm>
            <a:off x="130985" y="5201354"/>
            <a:ext cx="2197819" cy="13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7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90187"/>
          </a:xfrm>
        </p:spPr>
        <p:txBody>
          <a:bodyPr/>
          <a:lstStyle/>
          <a:p>
            <a:r>
              <a:rPr lang="fr-FR" dirty="0" smtClean="0"/>
              <a:t>Réglages cales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99961" y="3670341"/>
            <a:ext cx="4676516" cy="3032164"/>
          </a:xfrm>
        </p:spPr>
        <p:txBody>
          <a:bodyPr>
            <a:normAutofit/>
          </a:bodyPr>
          <a:lstStyle/>
          <a:p>
            <a:pPr marL="349250" lvl="1" indent="0" algn="r">
              <a:buNone/>
            </a:pPr>
            <a:r>
              <a:rPr lang="fr-FR" u="sng" dirty="0" smtClean="0"/>
              <a:t>Axe longitudinal</a:t>
            </a:r>
            <a:r>
              <a:rPr lang="fr-FR" dirty="0" smtClean="0"/>
              <a:t>: </a:t>
            </a:r>
            <a:r>
              <a:rPr lang="fr-FR" dirty="0"/>
              <a:t>passe légèrement en externe du talon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charset="2"/>
              <a:buChar char="ü"/>
            </a:pPr>
            <a:r>
              <a:rPr lang="fr-FR" sz="2000" dirty="0" smtClean="0"/>
              <a:t>Adapter selon rotation naturelle de tibia</a:t>
            </a:r>
            <a:endParaRPr lang="fr-FR" sz="2000" dirty="0"/>
          </a:p>
        </p:txBody>
      </p:sp>
      <p:pic>
        <p:nvPicPr>
          <p:cNvPr id="4" name="Image 3" descr="17-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t="17894" r="64701"/>
          <a:stretch/>
        </p:blipFill>
        <p:spPr>
          <a:xfrm>
            <a:off x="7576477" y="1864296"/>
            <a:ext cx="1513442" cy="4351421"/>
          </a:xfrm>
          <a:prstGeom prst="rect">
            <a:avLst/>
          </a:prstGeom>
        </p:spPr>
      </p:pic>
      <p:pic>
        <p:nvPicPr>
          <p:cNvPr id="5" name="Image 4" descr="unnam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4" y="1404665"/>
            <a:ext cx="2647094" cy="1760317"/>
          </a:xfrm>
          <a:prstGeom prst="rect">
            <a:avLst/>
          </a:prstGeom>
        </p:spPr>
      </p:pic>
      <p:pic>
        <p:nvPicPr>
          <p:cNvPr id="6" name="Image 5" descr="Hyper+torsion+tibiale+externe+Torsion+tibiale+intern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26253" r="40479" b="10230"/>
          <a:stretch/>
        </p:blipFill>
        <p:spPr>
          <a:xfrm>
            <a:off x="1" y="4184954"/>
            <a:ext cx="2799084" cy="267304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50161" y="1554872"/>
            <a:ext cx="2859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95959"/>
                </a:solidFill>
              </a:rPr>
              <a:t>Tête 1</a:t>
            </a:r>
            <a:r>
              <a:rPr lang="fr-FR" baseline="30000" dirty="0" smtClean="0">
                <a:solidFill>
                  <a:srgbClr val="595959"/>
                </a:solidFill>
              </a:rPr>
              <a:t>er</a:t>
            </a:r>
            <a:r>
              <a:rPr lang="fr-FR" dirty="0" smtClean="0">
                <a:solidFill>
                  <a:srgbClr val="595959"/>
                </a:solidFill>
              </a:rPr>
              <a:t> méta en regard de l’axe transversal pédale</a:t>
            </a:r>
            <a:endParaRPr lang="fr-FR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5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2117"/>
            <a:ext cx="8042276" cy="855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Douleurs pelviennes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u="sng" dirty="0" smtClean="0"/>
              <a:t>Engourdissement génital, électricité, irritations:</a:t>
            </a:r>
          </a:p>
          <a:p>
            <a:r>
              <a:rPr lang="fr-FR" dirty="0" smtClean="0"/>
              <a:t>Bec de selle trop relevé</a:t>
            </a:r>
          </a:p>
          <a:p>
            <a:r>
              <a:rPr lang="fr-FR" dirty="0" smtClean="0"/>
              <a:t>Morphologie/Largeur selle</a:t>
            </a:r>
          </a:p>
          <a:p>
            <a:r>
              <a:rPr lang="fr-FR" dirty="0" smtClean="0"/>
              <a:t>Usure </a:t>
            </a:r>
            <a:r>
              <a:rPr lang="fr-FR" sz="1600" dirty="0" smtClean="0"/>
              <a:t>(creusée</a:t>
            </a:r>
            <a:r>
              <a:rPr lang="mr-IN" sz="1600" dirty="0" smtClean="0"/>
              <a:t>…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pic>
        <p:nvPicPr>
          <p:cNvPr id="5" name="Image 4" descr="choix-selle-bontrager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37" y="3297322"/>
            <a:ext cx="3825461" cy="1721457"/>
          </a:xfrm>
          <a:prstGeom prst="rect">
            <a:avLst/>
          </a:prstGeom>
        </p:spPr>
      </p:pic>
      <p:pic>
        <p:nvPicPr>
          <p:cNvPr id="6" name="Image 5" descr="choix-selle-bontrager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37" y="5094547"/>
            <a:ext cx="3825461" cy="1702330"/>
          </a:xfrm>
          <a:prstGeom prst="rect">
            <a:avLst/>
          </a:prstGeom>
        </p:spPr>
      </p:pic>
      <p:pic>
        <p:nvPicPr>
          <p:cNvPr id="7" name="Image 6" descr="choix-selle-bontrager-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4929667"/>
            <a:ext cx="4149356" cy="18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3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51" y="1862515"/>
            <a:ext cx="3022600" cy="26797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2019"/>
          </a:xfrm>
        </p:spPr>
        <p:txBody>
          <a:bodyPr/>
          <a:lstStyle/>
          <a:p>
            <a:r>
              <a:rPr lang="fr-FR" dirty="0" smtClean="0"/>
              <a:t>Taille et forme de la selle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4382" y="1600201"/>
            <a:ext cx="8604592" cy="5073148"/>
          </a:xfrm>
        </p:spPr>
        <p:txBody>
          <a:bodyPr>
            <a:normAutofit/>
          </a:bodyPr>
          <a:lstStyle/>
          <a:p>
            <a:r>
              <a:rPr lang="fr-FR" dirty="0" smtClean="0"/>
              <a:t>Largeur = distance entre les ischions + 20-25mm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u="sng" dirty="0" smtClean="0"/>
              <a:t>Bonne selle:</a:t>
            </a:r>
          </a:p>
          <a:p>
            <a:pPr lvl="2">
              <a:buFont typeface="Wingdings" charset="2"/>
              <a:buChar char="Ø"/>
            </a:pPr>
            <a:r>
              <a:rPr lang="fr-FR" dirty="0" smtClean="0"/>
              <a:t>Adaptée à sa largeur de bassin</a:t>
            </a:r>
          </a:p>
          <a:p>
            <a:pPr lvl="2">
              <a:buFont typeface="Wingdings" charset="2"/>
              <a:buChar char="Ø"/>
            </a:pPr>
            <a:r>
              <a:rPr lang="fr-FR" dirty="0" smtClean="0"/>
              <a:t>Plutôt plate</a:t>
            </a:r>
          </a:p>
          <a:p>
            <a:pPr lvl="2">
              <a:buFont typeface="Wingdings" charset="2"/>
              <a:buChar char="Ø"/>
            </a:pPr>
            <a:r>
              <a:rPr lang="fr-FR" dirty="0" smtClean="0"/>
              <a:t>Ferme </a:t>
            </a:r>
            <a:r>
              <a:rPr lang="fr-FR" dirty="0"/>
              <a:t> </a:t>
            </a:r>
            <a:r>
              <a:rPr lang="fr-FR" sz="1600" dirty="0"/>
              <a:t>(trop de rembourrage comprime les tissus mous</a:t>
            </a:r>
            <a:r>
              <a:rPr lang="fr-FR" sz="1600" dirty="0" smtClean="0"/>
              <a:t>)</a:t>
            </a:r>
          </a:p>
          <a:p>
            <a:pPr lvl="2">
              <a:buFont typeface="Wingdings" charset="2"/>
              <a:buChar char="Ø"/>
            </a:pPr>
            <a:r>
              <a:rPr lang="fr-FR" dirty="0" smtClean="0"/>
              <a:t>Décharge pelvienne </a:t>
            </a:r>
            <a:r>
              <a:rPr lang="fr-FR" sz="1600" dirty="0" smtClean="0"/>
              <a:t>(attention pour les femmes)</a:t>
            </a:r>
          </a:p>
          <a:p>
            <a:pPr lvl="2">
              <a:buFont typeface="Wingdings" charset="2"/>
              <a:buChar char="Ø"/>
            </a:pPr>
            <a:r>
              <a:rPr lang="fr-FR" dirty="0" smtClean="0"/>
              <a:t>Positionnée 0 à -2° d’inclinaison</a:t>
            </a:r>
          </a:p>
        </p:txBody>
      </p:sp>
      <p:pic>
        <p:nvPicPr>
          <p:cNvPr id="5" name="Espace réservé du contenu 3" descr="Selle-SMP-Image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4627" r="33975" b="4801"/>
          <a:stretch/>
        </p:blipFill>
        <p:spPr>
          <a:xfrm>
            <a:off x="2332571" y="2151020"/>
            <a:ext cx="2411019" cy="1855583"/>
          </a:xfrm>
          <a:prstGeom prst="rect">
            <a:avLst/>
          </a:prstGeom>
        </p:spPr>
      </p:pic>
      <p:pic>
        <p:nvPicPr>
          <p:cNvPr id="6" name="Image 5" descr="selle-power-2016-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3022" r="8612" b="4960"/>
          <a:stretch/>
        </p:blipFill>
        <p:spPr>
          <a:xfrm>
            <a:off x="6996006" y="4801114"/>
            <a:ext cx="2096076" cy="19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2724"/>
          </a:xfrm>
        </p:spPr>
        <p:txBody>
          <a:bodyPr/>
          <a:lstStyle/>
          <a:p>
            <a:r>
              <a:rPr lang="fr-FR" sz="4000" dirty="0" smtClean="0"/>
              <a:t>Compression du Nerf </a:t>
            </a:r>
            <a:r>
              <a:rPr lang="fr-FR" sz="4000" dirty="0" err="1" smtClean="0"/>
              <a:t>pudendal</a:t>
            </a:r>
            <a:endParaRPr lang="fr-FR" sz="4000" dirty="0"/>
          </a:p>
        </p:txBody>
      </p:sp>
      <p:pic>
        <p:nvPicPr>
          <p:cNvPr id="6" name="Espace réservé du contenu 5" descr="selle-corim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6" b="9086"/>
          <a:stretch>
            <a:fillRect/>
          </a:stretch>
        </p:blipFill>
        <p:spPr>
          <a:xfrm>
            <a:off x="0" y="4933636"/>
            <a:ext cx="3563169" cy="1924364"/>
          </a:xfrm>
        </p:spPr>
      </p:pic>
      <p:sp>
        <p:nvSpPr>
          <p:cNvPr id="8" name="ZoneTexte 7"/>
          <p:cNvSpPr txBox="1"/>
          <p:nvPr/>
        </p:nvSpPr>
        <p:spPr>
          <a:xfrm>
            <a:off x="549275" y="1969610"/>
            <a:ext cx="4467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595959"/>
                </a:solidFill>
              </a:rPr>
              <a:t>Engourdissement génital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595959"/>
                </a:solidFill>
              </a:rPr>
              <a:t>Difficulté à uriner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595959"/>
                </a:solidFill>
              </a:rPr>
              <a:t>Décharges électriques périnéales</a:t>
            </a:r>
            <a:endParaRPr lang="fr-FR" sz="2000" dirty="0">
              <a:solidFill>
                <a:srgbClr val="595959"/>
              </a:solidFill>
            </a:endParaRPr>
          </a:p>
        </p:txBody>
      </p:sp>
      <p:pic>
        <p:nvPicPr>
          <p:cNvPr id="9" name="Image 8" descr="5d68ff_2f552cfda7bd4c2f8bc0d3028829e4ac~mv2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93"/>
          <a:stretch/>
        </p:blipFill>
        <p:spPr>
          <a:xfrm>
            <a:off x="5150677" y="1333758"/>
            <a:ext cx="3785983" cy="210010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83143" y="3809640"/>
            <a:ext cx="8392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fr-FR" dirty="0" smtClean="0">
                <a:sym typeface="Wingdings"/>
              </a:rPr>
              <a:t>Selle trop étroite : appui sur les tissus mous</a:t>
            </a:r>
          </a:p>
          <a:p>
            <a:pPr marL="285750" indent="-285750">
              <a:buFont typeface="Wingdings" charset="0"/>
              <a:buChar char="à"/>
            </a:pPr>
            <a:r>
              <a:rPr lang="fr-FR" dirty="0" smtClean="0">
                <a:sym typeface="Wingdings"/>
              </a:rPr>
              <a:t>Selle creuse (affaissement d’usure) : bec de selle comprime tissus mous</a:t>
            </a:r>
          </a:p>
          <a:p>
            <a:pPr marL="285750" indent="-285750">
              <a:buFont typeface="Wingdings" charset="0"/>
              <a:buChar char="à"/>
            </a:pPr>
            <a:r>
              <a:rPr lang="fr-FR" dirty="0" smtClean="0">
                <a:sym typeface="Wingdings"/>
              </a:rPr>
              <a:t>Bec de selle trop relevé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794728" y="5442343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Dysfonction érectile</a:t>
            </a:r>
          </a:p>
          <a:p>
            <a:pPr marL="285750" indent="-285750">
              <a:buFont typeface="Courier New"/>
              <a:buChar char="o"/>
            </a:pP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Névralgie </a:t>
            </a:r>
            <a:r>
              <a:rPr lang="fr-F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pudendale</a:t>
            </a: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Éclair 11"/>
          <p:cNvSpPr/>
          <p:nvPr/>
        </p:nvSpPr>
        <p:spPr>
          <a:xfrm>
            <a:off x="4020404" y="5290022"/>
            <a:ext cx="822960" cy="822960"/>
          </a:xfrm>
          <a:prstGeom prst="lightningBol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97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Adrien Vannier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Masseur-Kinésithérapeute DE </a:t>
            </a:r>
            <a:r>
              <a:rPr lang="fr-FR" sz="2000" dirty="0" smtClean="0"/>
              <a:t>(2013- IRFMK Orléans)</a:t>
            </a:r>
          </a:p>
          <a:p>
            <a:r>
              <a:rPr lang="fr-FR" dirty="0" smtClean="0"/>
              <a:t>Kinésithérapeute au sein de l’équipe cycliste professionnelle </a:t>
            </a:r>
            <a:r>
              <a:rPr lang="fr-FR" b="1" dirty="0" smtClean="0"/>
              <a:t>AG2R Citroën Team</a:t>
            </a:r>
            <a:r>
              <a:rPr lang="fr-FR" dirty="0" smtClean="0"/>
              <a:t> et du </a:t>
            </a:r>
            <a:r>
              <a:rPr lang="fr-FR" b="1" dirty="0" smtClean="0"/>
              <a:t>Chambéry Cyclisme Formation (AG2R U23</a:t>
            </a:r>
            <a:r>
              <a:rPr lang="fr-FR" b="1" dirty="0" smtClean="0"/>
              <a:t>)</a:t>
            </a:r>
          </a:p>
          <a:p>
            <a:r>
              <a:rPr lang="fr-FR" dirty="0" smtClean="0"/>
              <a:t>Dipl</a:t>
            </a:r>
            <a:r>
              <a:rPr lang="fr-FR" dirty="0" smtClean="0"/>
              <a:t>ôme Européen de Kinésithérapie du Sport (2015, </a:t>
            </a:r>
            <a:r>
              <a:rPr lang="fr-FR" dirty="0" err="1" smtClean="0"/>
              <a:t>Kinésport</a:t>
            </a:r>
            <a:r>
              <a:rPr lang="fr-FR" dirty="0" smtClean="0"/>
              <a:t>®)</a:t>
            </a:r>
            <a:endParaRPr lang="fr-FR" dirty="0" smtClean="0"/>
          </a:p>
          <a:p>
            <a:r>
              <a:rPr lang="fr-FR" dirty="0" smtClean="0"/>
              <a:t>Formé en positionnement cycliste avec la </a:t>
            </a:r>
            <a:r>
              <a:rPr lang="fr-FR" i="1" dirty="0" smtClean="0"/>
              <a:t>Clinique Vélo Physio de Montréal</a:t>
            </a:r>
            <a:r>
              <a:rPr lang="fr-FR" dirty="0" smtClean="0"/>
              <a:t>. (2019)</a:t>
            </a:r>
          </a:p>
          <a:p>
            <a:r>
              <a:rPr lang="fr-FR" dirty="0" smtClean="0"/>
              <a:t>Formé en analyse de course à pied avec </a:t>
            </a:r>
            <a:r>
              <a:rPr lang="fr-FR" i="1" dirty="0" smtClean="0"/>
              <a:t>La Clinique du Coureur</a:t>
            </a:r>
            <a:r>
              <a:rPr lang="fr-FR" dirty="0" smtClean="0"/>
              <a:t>. </a:t>
            </a:r>
            <a:r>
              <a:rPr lang="fr-FR" sz="2000" dirty="0" smtClean="0"/>
              <a:t>(Cours 1.0, 1.1, 1.2) </a:t>
            </a:r>
            <a:r>
              <a:rPr lang="fr-FR" dirty="0" smtClean="0"/>
              <a:t>(2018)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117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310991"/>
            <a:ext cx="8042276" cy="8033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rgbClr val="2F97B5"/>
                </a:solidFill>
              </a:rPr>
              <a:t>Lombalgies</a:t>
            </a:r>
            <a:endParaRPr lang="fr-FR" dirty="0">
              <a:solidFill>
                <a:srgbClr val="2F97B5"/>
              </a:solidFill>
            </a:endParaRPr>
          </a:p>
        </p:txBody>
      </p:sp>
      <p:pic>
        <p:nvPicPr>
          <p:cNvPr id="8" name="Image 7" descr="Whats-App-Image-2020-04-22-at-13-39-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 t="24834" r="18391" b="15078"/>
          <a:stretch/>
        </p:blipFill>
        <p:spPr>
          <a:xfrm>
            <a:off x="230314" y="3182033"/>
            <a:ext cx="3071218" cy="3511608"/>
          </a:xfrm>
          <a:prstGeom prst="rect">
            <a:avLst/>
          </a:prstGeom>
        </p:spPr>
      </p:pic>
      <p:pic>
        <p:nvPicPr>
          <p:cNvPr id="4" name="Image 3" descr="sport-938798_960_7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3097" r="7243"/>
          <a:stretch/>
        </p:blipFill>
        <p:spPr>
          <a:xfrm>
            <a:off x="4211585" y="3182033"/>
            <a:ext cx="4276380" cy="3648521"/>
          </a:xfrm>
          <a:prstGeom prst="rect">
            <a:avLst/>
          </a:prstGeom>
        </p:spPr>
      </p:pic>
      <p:sp>
        <p:nvSpPr>
          <p:cNvPr id="17" name="Arc 16"/>
          <p:cNvSpPr/>
          <p:nvPr/>
        </p:nvSpPr>
        <p:spPr>
          <a:xfrm rot="753309">
            <a:off x="2396865" y="3822272"/>
            <a:ext cx="949924" cy="1145905"/>
          </a:xfrm>
          <a:prstGeom prst="arc">
            <a:avLst>
              <a:gd name="adj1" fmla="val 17052565"/>
              <a:gd name="adj2" fmla="val 4139046"/>
            </a:avLst>
          </a:prstGeom>
          <a:ln w="57150" cmpd="sng">
            <a:solidFill>
              <a:schemeClr val="accent6">
                <a:lumMod val="60000"/>
                <a:lumOff val="40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549275" y="3182033"/>
            <a:ext cx="996457" cy="67943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Benefices-du-velo-dans-le-cadre-des-pathologies-osteoarticulaires-chroniques.jpg"/>
          <p:cNvPicPr>
            <a:picLocks noChangeAspect="1"/>
          </p:cNvPicPr>
          <p:nvPr/>
        </p:nvPicPr>
        <p:blipFill rotWithShape="1">
          <a:blip r:embed="rId5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" r="38154" b="93"/>
          <a:stretch/>
        </p:blipFill>
        <p:spPr>
          <a:xfrm>
            <a:off x="1" y="0"/>
            <a:ext cx="2604704" cy="222463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05775" y="1600201"/>
            <a:ext cx="7127215" cy="4343400"/>
          </a:xfrm>
        </p:spPr>
        <p:txBody>
          <a:bodyPr/>
          <a:lstStyle/>
          <a:p>
            <a:r>
              <a:rPr lang="fr-FR" dirty="0" smtClean="0"/>
              <a:t>Selle trop haute ou reculée / Potence trop longue</a:t>
            </a:r>
          </a:p>
          <a:p>
            <a:pPr lvl="3">
              <a:buFont typeface="Wingdings" charset="2"/>
              <a:buChar char="Ø"/>
            </a:pPr>
            <a:r>
              <a:rPr lang="fr-FR" b="1" dirty="0" smtClean="0"/>
              <a:t>=Mise en tension de la chaine post</a:t>
            </a:r>
            <a:r>
              <a:rPr lang="fr-FR" dirty="0" smtClean="0"/>
              <a:t> : rétroversion du bassin et cyphose lombaire.</a:t>
            </a:r>
          </a:p>
        </p:txBody>
      </p:sp>
    </p:spTree>
    <p:extLst>
      <p:ext uri="{BB962C8B-B14F-4D97-AF65-F5344CB8AC3E}">
        <p14:creationId xmlns:p14="http://schemas.microsoft.com/office/powerpoint/2010/main" val="217672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assin-de-travers.jp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0199"/>
          <a:stretch/>
        </p:blipFill>
        <p:spPr>
          <a:xfrm>
            <a:off x="0" y="1335625"/>
            <a:ext cx="3200805" cy="23444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9061"/>
          </a:xfrm>
        </p:spPr>
        <p:txBody>
          <a:bodyPr/>
          <a:lstStyle/>
          <a:p>
            <a:r>
              <a:rPr lang="fr-FR" dirty="0" smtClean="0"/>
              <a:t>Lombalgies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0805" y="1388198"/>
            <a:ext cx="5308068" cy="1457877"/>
          </a:xfrm>
        </p:spPr>
        <p:txBody>
          <a:bodyPr/>
          <a:lstStyle/>
          <a:p>
            <a:r>
              <a:rPr lang="fr-FR" dirty="0" smtClean="0"/>
              <a:t>Selle </a:t>
            </a:r>
            <a:r>
              <a:rPr lang="fr-FR" dirty="0"/>
              <a:t>trop étroite / usée (pas assez ferme)</a:t>
            </a:r>
          </a:p>
          <a:p>
            <a:pPr lvl="3">
              <a:buFont typeface="Wingdings" charset="2"/>
              <a:buChar char="Ø"/>
            </a:pPr>
            <a:r>
              <a:rPr lang="fr-FR" dirty="0"/>
              <a:t>Oscillation latérale du bassin</a:t>
            </a:r>
            <a:r>
              <a:rPr lang="fr-FR" dirty="0" smtClean="0"/>
              <a:t>.</a:t>
            </a:r>
          </a:p>
          <a:p>
            <a:pPr lvl="3">
              <a:buFont typeface="Wingdings" charset="2"/>
              <a:buChar char="v"/>
            </a:pPr>
            <a:endParaRPr lang="fr-FR" dirty="0"/>
          </a:p>
          <a:p>
            <a:pPr lvl="3">
              <a:buFont typeface="Wingdings" charset="2"/>
              <a:buChar char="v"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DAREVIE-cuissard-de-cyclisme-pour-hommes-avec-Gel-3D-pais-rembourr-lastique-6-heures-de-conduite.png.jp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20677"/>
          <a:stretch/>
        </p:blipFill>
        <p:spPr>
          <a:xfrm>
            <a:off x="6635965" y="2846075"/>
            <a:ext cx="2526951" cy="40159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01665" y="4353874"/>
            <a:ext cx="5200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Différence de longueur des membres inférieurs avec selle trop </a:t>
            </a: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haute :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657350" lvl="3" indent="-285750">
              <a:buFont typeface="Wingdings" charset="2"/>
              <a:buChar char="Ø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Oscillation latérale du bassin coté jambe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courte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lèche courbée vers la droite 7"/>
          <p:cNvSpPr/>
          <p:nvPr/>
        </p:nvSpPr>
        <p:spPr>
          <a:xfrm rot="4497751">
            <a:off x="7543641" y="2237998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6" name="Image 5" descr="spa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7735"/>
            <a:ext cx="1701665" cy="164026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01665" y="6211669"/>
            <a:ext cx="135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Spacer</a:t>
            </a:r>
            <a:r>
              <a:rPr lang="fr-FR" sz="1200" dirty="0" smtClean="0"/>
              <a:t> compensatoire jambe courte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2800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84556"/>
          </a:xfrm>
        </p:spPr>
        <p:txBody>
          <a:bodyPr/>
          <a:lstStyle/>
          <a:p>
            <a:r>
              <a:rPr lang="fr-FR" dirty="0" smtClean="0"/>
              <a:t>Lombalgies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Bec de selle trop </a:t>
            </a:r>
            <a:r>
              <a:rPr lang="fr-FR" dirty="0" smtClean="0"/>
              <a:t>relevé ou selle trop basse</a:t>
            </a:r>
            <a:endParaRPr lang="fr-FR" dirty="0"/>
          </a:p>
          <a:p>
            <a:pPr lvl="3">
              <a:buFont typeface="Wingdings" charset="2"/>
              <a:buChar char="Ø"/>
            </a:pPr>
            <a:r>
              <a:rPr lang="fr-FR" dirty="0"/>
              <a:t>Rétroversion du bassin </a:t>
            </a:r>
            <a:r>
              <a:rPr lang="fr-FR" dirty="0">
                <a:sym typeface="Wingdings"/>
              </a:rPr>
              <a:t> cyphose </a:t>
            </a:r>
            <a:r>
              <a:rPr lang="fr-FR" dirty="0" smtClean="0">
                <a:sym typeface="Wingdings"/>
              </a:rPr>
              <a:t>lombaire</a:t>
            </a:r>
            <a:endParaRPr lang="fr-FR" dirty="0"/>
          </a:p>
        </p:txBody>
      </p:sp>
      <p:pic>
        <p:nvPicPr>
          <p:cNvPr id="4" name="Image 3" descr="Screenshot_20210902_2206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3200616"/>
            <a:ext cx="3470047" cy="3460408"/>
          </a:xfrm>
          <a:prstGeom prst="rect">
            <a:avLst/>
          </a:prstGeom>
        </p:spPr>
      </p:pic>
      <p:pic>
        <p:nvPicPr>
          <p:cNvPr id="5" name="Image 4" descr="Screenshot_20210902_2205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35" y="3200616"/>
            <a:ext cx="3496016" cy="34604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9275" y="2646618"/>
            <a:ext cx="347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Selle trop relevée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95535" y="2631249"/>
            <a:ext cx="362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Selle légèrement inclinée en avant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801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x trop 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33" y="715627"/>
            <a:ext cx="2642811" cy="31680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39586"/>
            <a:ext cx="8042276" cy="1058640"/>
          </a:xfrm>
        </p:spPr>
        <p:txBody>
          <a:bodyPr/>
          <a:lstStyle/>
          <a:p>
            <a:r>
              <a:rPr lang="fr-FR" dirty="0" smtClean="0"/>
              <a:t>Cervicalgies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6" y="1641917"/>
            <a:ext cx="5839658" cy="4890607"/>
          </a:xfrm>
        </p:spPr>
        <p:txBody>
          <a:bodyPr>
            <a:normAutofit/>
          </a:bodyPr>
          <a:lstStyle/>
          <a:p>
            <a:r>
              <a:rPr lang="fr-FR" dirty="0" smtClean="0"/>
              <a:t>Selle trop reculée </a:t>
            </a:r>
            <a:r>
              <a:rPr lang="fr-FR" smtClean="0"/>
              <a:t>/ </a:t>
            </a:r>
            <a:r>
              <a:rPr lang="fr-FR" smtClean="0"/>
              <a:t>bec trop relevé</a:t>
            </a:r>
            <a:endParaRPr lang="fr-FR" dirty="0" smtClean="0"/>
          </a:p>
          <a:p>
            <a:r>
              <a:rPr lang="fr-FR" dirty="0" smtClean="0"/>
              <a:t>Guidon trop bas, trop profond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Enroulement des épaules, coudes tendus verrouillés</a:t>
            </a:r>
          </a:p>
          <a:p>
            <a:pPr>
              <a:lnSpc>
                <a:spcPct val="90000"/>
              </a:lnSpc>
            </a:pPr>
            <a:r>
              <a:rPr lang="fr-FR" dirty="0"/>
              <a:t>Potence trop </a:t>
            </a:r>
            <a:r>
              <a:rPr lang="fr-FR" dirty="0" smtClean="0"/>
              <a:t>longue</a:t>
            </a:r>
          </a:p>
          <a:p>
            <a:r>
              <a:rPr lang="fr-FR" dirty="0" smtClean="0"/>
              <a:t>Guidon trop large </a:t>
            </a:r>
            <a:r>
              <a:rPr lang="fr-FR" sz="1800" dirty="0" smtClean="0"/>
              <a:t>( accentue allonge, tension </a:t>
            </a:r>
            <a:r>
              <a:rPr lang="fr-FR" sz="1800" dirty="0" err="1" smtClean="0"/>
              <a:t>n.médian</a:t>
            </a:r>
            <a:r>
              <a:rPr lang="fr-FR" sz="1800" dirty="0" smtClean="0"/>
              <a:t>)</a:t>
            </a:r>
          </a:p>
          <a:p>
            <a:r>
              <a:rPr lang="fr-FR" dirty="0" smtClean="0"/>
              <a:t>Poignées de freins trop basses</a:t>
            </a:r>
          </a:p>
          <a:p>
            <a:r>
              <a:rPr lang="fr-FR" dirty="0" smtClean="0"/>
              <a:t>Prolongateurs inclinés vers le bas</a:t>
            </a:r>
          </a:p>
        </p:txBody>
      </p:sp>
      <p:pic>
        <p:nvPicPr>
          <p:cNvPr id="5" name="Image 4" descr="sport-938798_960_7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3" t="3180" r="16587" b="22001"/>
          <a:stretch/>
        </p:blipFill>
        <p:spPr>
          <a:xfrm>
            <a:off x="6310548" y="4087221"/>
            <a:ext cx="2833452" cy="2770779"/>
          </a:xfrm>
          <a:prstGeom prst="rect">
            <a:avLst/>
          </a:prstGeom>
        </p:spPr>
      </p:pic>
      <p:sp>
        <p:nvSpPr>
          <p:cNvPr id="6" name="Sourire 5"/>
          <p:cNvSpPr/>
          <p:nvPr/>
        </p:nvSpPr>
        <p:spPr>
          <a:xfrm rot="19646760">
            <a:off x="7370524" y="959061"/>
            <a:ext cx="343400" cy="409538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douleur-cervicale-sportif-masculin-d-anatomie-tenant-la-tête-et-le-cou-cervi-66819287.jpg"/>
          <p:cNvPicPr>
            <a:picLocks noChangeAspect="1"/>
          </p:cNvPicPr>
          <p:nvPr/>
        </p:nvPicPr>
        <p:blipFill rotWithShape="1">
          <a:blip r:embed="rId4">
            <a:alphaModFix amt="3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8" b="94136" l="7462" r="97769">
                        <a14:foregroundMark x1="44077" y1="30064" x2="44077" y2="30064"/>
                        <a14:foregroundMark x1="64231" y1="30384" x2="64231" y2="30384"/>
                        <a14:foregroundMark x1="62462" y1="71109" x2="62462" y2="71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4" t="5215" r="3402" b="9573"/>
          <a:stretch/>
        </p:blipFill>
        <p:spPr>
          <a:xfrm>
            <a:off x="-135627" y="0"/>
            <a:ext cx="3193388" cy="21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7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60877"/>
            <a:ext cx="8042276" cy="1032724"/>
          </a:xfrm>
        </p:spPr>
        <p:txBody>
          <a:bodyPr/>
          <a:lstStyle/>
          <a:p>
            <a:r>
              <a:rPr lang="fr-FR" dirty="0" smtClean="0"/>
              <a:t>Position Triathlon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4724" y="3848514"/>
            <a:ext cx="4367089" cy="27503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err="1" smtClean="0"/>
              <a:t>Aéro</a:t>
            </a:r>
            <a:r>
              <a:rPr lang="fr-FR" dirty="0" smtClean="0"/>
              <a:t> oui, mais </a:t>
            </a:r>
            <a:r>
              <a:rPr lang="fr-FR" b="1" dirty="0" smtClean="0"/>
              <a:t>pas au détriment de l’efficacité et du confort </a:t>
            </a:r>
            <a:r>
              <a:rPr lang="fr-FR" dirty="0" smtClean="0"/>
              <a:t>!!</a:t>
            </a:r>
            <a:endParaRPr lang="fr-FR" dirty="0"/>
          </a:p>
        </p:txBody>
      </p:sp>
      <p:pic>
        <p:nvPicPr>
          <p:cNvPr id="5" name="Image 4" descr="img_35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4597" r="28433" b="13043"/>
          <a:stretch/>
        </p:blipFill>
        <p:spPr>
          <a:xfrm>
            <a:off x="5701838" y="3968375"/>
            <a:ext cx="3338892" cy="28896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4724" y="1277730"/>
            <a:ext cx="4829143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Tronc proche de l’horizontal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Bassin engagé en avant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Oreilles à la verticale des coudes + ou  </a:t>
            </a:r>
            <a:r>
              <a:rPr lang="mr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5cm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Prolongateurs relevés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Coudes posés sur reposes bras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Pas de contact coude-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genou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Maximum 45° de fermeture de hanche  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         Réduction de la capacité respiratoire</a:t>
            </a:r>
          </a:p>
          <a:p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         Favorise l’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endofibrose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iliaque externe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age 7" descr="Attention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636" y1="46121" x2="51636" y2="46121"/>
                        <a14:foregroundMark x1="50182" y1="77586" x2="50182" y2="77586"/>
                        <a14:foregroundMark x1="71273" y1="39655" x2="71273" y2="39655"/>
                        <a14:foregroundMark x1="71273" y1="39655" x2="71273" y2="3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40" y="5039794"/>
            <a:ext cx="1469938" cy="1240093"/>
          </a:xfrm>
          <a:prstGeom prst="rect">
            <a:avLst/>
          </a:prstGeom>
        </p:spPr>
      </p:pic>
      <p:pic>
        <p:nvPicPr>
          <p:cNvPr id="11" name="Image 10" descr="45deg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5" b="100000" l="728" r="96652">
                        <a14:foregroundMark x1="54731" y1="70462" x2="54731" y2="70462"/>
                        <a14:foregroundMark x1="47307" y1="72112" x2="47307" y2="72112"/>
                        <a14:foregroundMark x1="69141" y1="69307" x2="69141" y2="69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0395">
            <a:off x="4590598" y="3206411"/>
            <a:ext cx="953937" cy="841464"/>
          </a:xfrm>
          <a:prstGeom prst="rect">
            <a:avLst/>
          </a:prstGeom>
        </p:spPr>
      </p:pic>
      <p:pic>
        <p:nvPicPr>
          <p:cNvPr id="12" name="Image 11" descr="Position tri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2"/>
          <a:stretch/>
        </p:blipFill>
        <p:spPr>
          <a:xfrm>
            <a:off x="5701839" y="881220"/>
            <a:ext cx="3338891" cy="299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4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7622914" cy="45719"/>
          </a:xfrm>
        </p:spPr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26861" y="943876"/>
            <a:ext cx="4517139" cy="54737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fr-FR" sz="2000" b="1" dirty="0" smtClean="0"/>
              <a:t>Selle inclinée </a:t>
            </a:r>
            <a:r>
              <a:rPr lang="fr-FR" sz="2000" dirty="0" smtClean="0">
                <a:sym typeface="Wingdings"/>
              </a:rPr>
              <a:t> Bassin antéversé</a:t>
            </a:r>
          </a:p>
          <a:p>
            <a:pPr>
              <a:buFont typeface="Wingdings" charset="2"/>
              <a:buChar char="²"/>
            </a:pPr>
            <a:r>
              <a:rPr lang="fr-FR" sz="2000" b="1" dirty="0" smtClean="0">
                <a:sym typeface="Wingdings"/>
              </a:rPr>
              <a:t>Angle de hanche ouvert </a:t>
            </a:r>
            <a:r>
              <a:rPr lang="fr-FR" sz="2000" dirty="0" smtClean="0">
                <a:sym typeface="Wingdings"/>
              </a:rPr>
              <a:t>laissant le diaphragme descendre et bien ventiler.</a:t>
            </a:r>
          </a:p>
          <a:p>
            <a:pPr>
              <a:buFont typeface="Wingdings" charset="2"/>
              <a:buChar char="²"/>
            </a:pPr>
            <a:r>
              <a:rPr lang="fr-FR" sz="2000" b="1" dirty="0" smtClean="0">
                <a:sym typeface="Wingdings"/>
              </a:rPr>
              <a:t>Angle épaule-tronc légèrement au dessus de 90° </a:t>
            </a:r>
            <a:r>
              <a:rPr lang="fr-FR" sz="2000" dirty="0" smtClean="0">
                <a:sym typeface="Wingdings"/>
              </a:rPr>
              <a:t>pour aider au maintien scapulaire et libérer l’extension cervicale.</a:t>
            </a:r>
          </a:p>
          <a:p>
            <a:pPr>
              <a:buFont typeface="Wingdings" charset="2"/>
              <a:buChar char="²"/>
            </a:pPr>
            <a:r>
              <a:rPr lang="fr-FR" sz="2000" b="1" dirty="0" smtClean="0">
                <a:sym typeface="Wingdings"/>
              </a:rPr>
              <a:t>Prolongateurs relevés </a:t>
            </a:r>
            <a:r>
              <a:rPr lang="fr-FR" sz="2000" dirty="0" smtClean="0">
                <a:sym typeface="Wingdings"/>
              </a:rPr>
              <a:t>pour réduire la surface frontale et meilleur pilotage.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Pogacar CL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7"/>
          <a:stretch/>
        </p:blipFill>
        <p:spPr>
          <a:xfrm>
            <a:off x="0" y="755744"/>
            <a:ext cx="4626861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7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Atten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6" y="3527184"/>
            <a:ext cx="815911" cy="6883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5476532" cy="177499"/>
          </a:xfrm>
        </p:spPr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 descr="9O2T_135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16070" r="29992" b="9407"/>
          <a:stretch/>
        </p:blipFill>
        <p:spPr>
          <a:xfrm>
            <a:off x="0" y="15694"/>
            <a:ext cx="2578786" cy="3025964"/>
          </a:xfrm>
        </p:spPr>
      </p:pic>
      <p:pic>
        <p:nvPicPr>
          <p:cNvPr id="5" name="Image 4" descr="9O2T_13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9" t="15182" r="26635" b="15337"/>
          <a:stretch/>
        </p:blipFill>
        <p:spPr>
          <a:xfrm>
            <a:off x="6311959" y="-1"/>
            <a:ext cx="2832042" cy="33730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98162" y="146619"/>
            <a:ext cx="1927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/>
              <a:t>Coudes trop reculés.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Prolongateurs trop bas.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Fatigue cervicale +++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157010" y="1716279"/>
            <a:ext cx="13306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Selle trop basse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3391345"/>
            <a:ext cx="3933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Angle de hanche beaucoup trop fermé. </a:t>
            </a:r>
            <a:endParaRPr lang="fr-FR" sz="1600" dirty="0"/>
          </a:p>
          <a:p>
            <a:r>
              <a:rPr lang="fr-FR" sz="1600" dirty="0" smtClean="0"/>
              <a:t>Prolongateurs et guidon bas.</a:t>
            </a:r>
          </a:p>
        </p:txBody>
      </p:sp>
      <p:pic>
        <p:nvPicPr>
          <p:cNvPr id="10" name="Image 9" descr="guido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5812"/>
          <a:stretch/>
        </p:blipFill>
        <p:spPr>
          <a:xfrm>
            <a:off x="4528703" y="4250338"/>
            <a:ext cx="4615298" cy="2607662"/>
          </a:xfrm>
          <a:prstGeom prst="rect">
            <a:avLst/>
          </a:prstGeom>
        </p:spPr>
      </p:pic>
      <p:sp>
        <p:nvSpPr>
          <p:cNvPr id="13" name="Sourire 12"/>
          <p:cNvSpPr/>
          <p:nvPr/>
        </p:nvSpPr>
        <p:spPr>
          <a:xfrm>
            <a:off x="7130624" y="466065"/>
            <a:ext cx="386505" cy="370756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Sourire 13"/>
          <p:cNvSpPr/>
          <p:nvPr/>
        </p:nvSpPr>
        <p:spPr>
          <a:xfrm>
            <a:off x="437585" y="304352"/>
            <a:ext cx="378617" cy="323426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822975" y="3430405"/>
            <a:ext cx="4615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Attention aux postures trop extrêmes</a:t>
            </a:r>
            <a:r>
              <a:rPr lang="mr-IN" sz="1600" dirty="0" smtClean="0"/>
              <a:t>…</a:t>
            </a:r>
            <a:endParaRPr lang="fr-FR" sz="1600" dirty="0" smtClean="0"/>
          </a:p>
          <a:p>
            <a:r>
              <a:rPr lang="fr-FR" sz="1600" dirty="0" smtClean="0"/>
              <a:t>Ici mise en souffrance des nerfs médian et ulnaire </a:t>
            </a:r>
            <a:r>
              <a:rPr lang="fr-FR" sz="1600" dirty="0" smtClean="0">
                <a:sym typeface="Wingdings"/>
              </a:rPr>
              <a:t> risque de neuropathie irréversible</a:t>
            </a:r>
            <a:endParaRPr lang="fr-FR" sz="1600" dirty="0"/>
          </a:p>
        </p:txBody>
      </p:sp>
      <p:pic>
        <p:nvPicPr>
          <p:cNvPr id="18" name="Image 17" descr="Trop fermé CL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b="12905"/>
          <a:stretch/>
        </p:blipFill>
        <p:spPr>
          <a:xfrm>
            <a:off x="0" y="3928601"/>
            <a:ext cx="2957269" cy="29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51313"/>
          </a:xfrm>
        </p:spPr>
        <p:txBody>
          <a:bodyPr/>
          <a:lstStyle/>
          <a:p>
            <a:r>
              <a:rPr lang="fr-FR" dirty="0" smtClean="0"/>
              <a:t>Adaptation !!!!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340" y="1373544"/>
            <a:ext cx="8656428" cy="457005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Le corps a besoin de </a:t>
            </a:r>
            <a:r>
              <a:rPr lang="fr-FR" sz="2000" b="1" dirty="0" smtClean="0"/>
              <a:t>progressivité </a:t>
            </a:r>
            <a:r>
              <a:rPr lang="fr-FR" sz="2000" dirty="0" smtClean="0"/>
              <a:t>pour s’adapter à tout changement. (position, matériel, charge d’entrainement</a:t>
            </a:r>
            <a:r>
              <a:rPr lang="mr-IN" sz="2000" dirty="0" smtClean="0"/>
              <a:t>…</a:t>
            </a:r>
            <a:r>
              <a:rPr lang="fr-FR" sz="2000" dirty="0" smtClean="0"/>
              <a:t>). </a:t>
            </a:r>
            <a:r>
              <a:rPr lang="fr-FR" sz="2000" u="sng" dirty="0" smtClean="0"/>
              <a:t>Laissez lui le temps !</a:t>
            </a:r>
            <a:endParaRPr lang="fr-FR" sz="2000" u="sng" dirty="0"/>
          </a:p>
        </p:txBody>
      </p:sp>
      <p:pic>
        <p:nvPicPr>
          <p:cNvPr id="4" name="Image 3" descr="63628_58519623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r="22194" b="9687"/>
          <a:stretch/>
        </p:blipFill>
        <p:spPr>
          <a:xfrm>
            <a:off x="207339" y="2831738"/>
            <a:ext cx="3913535" cy="3781517"/>
          </a:xfrm>
          <a:prstGeom prst="rect">
            <a:avLst/>
          </a:prstGeom>
        </p:spPr>
      </p:pic>
      <p:pic>
        <p:nvPicPr>
          <p:cNvPr id="5" name="Image 4" descr="84934_bardetdauphinecl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12174" r="4898"/>
          <a:stretch/>
        </p:blipFill>
        <p:spPr>
          <a:xfrm>
            <a:off x="4444843" y="2831737"/>
            <a:ext cx="4648596" cy="37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1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Pathologies les plus fréquentes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3688" y="2406315"/>
            <a:ext cx="4086393" cy="3537285"/>
          </a:xfrm>
        </p:spPr>
        <p:txBody>
          <a:bodyPr/>
          <a:lstStyle/>
          <a:p>
            <a:r>
              <a:rPr lang="fr-FR" dirty="0" smtClean="0"/>
              <a:t>Cervicalgies</a:t>
            </a:r>
          </a:p>
          <a:p>
            <a:r>
              <a:rPr lang="fr-FR" dirty="0" smtClean="0"/>
              <a:t>Lombalgies</a:t>
            </a:r>
          </a:p>
          <a:p>
            <a:r>
              <a:rPr lang="fr-FR" dirty="0" smtClean="0"/>
              <a:t>Douleurs pelviennes</a:t>
            </a:r>
          </a:p>
          <a:p>
            <a:r>
              <a:rPr lang="fr-FR" dirty="0" smtClean="0"/>
              <a:t>Gonalgies</a:t>
            </a:r>
          </a:p>
          <a:p>
            <a:r>
              <a:rPr lang="fr-FR" dirty="0" smtClean="0"/>
              <a:t>Pathologies du pied</a:t>
            </a:r>
            <a:endParaRPr lang="fr-FR" dirty="0"/>
          </a:p>
        </p:txBody>
      </p:sp>
      <p:pic>
        <p:nvPicPr>
          <p:cNvPr id="4" name="Image 3" descr="arton123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2" y="2213811"/>
            <a:ext cx="4392952" cy="336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5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88635"/>
          </a:xfrm>
        </p:spPr>
        <p:txBody>
          <a:bodyPr/>
          <a:lstStyle/>
          <a:p>
            <a:r>
              <a:rPr lang="fr-FR" dirty="0" smtClean="0"/>
              <a:t>Douleurs au pied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1591" y="1600201"/>
            <a:ext cx="6723146" cy="4343400"/>
          </a:xfrm>
        </p:spPr>
        <p:txBody>
          <a:bodyPr/>
          <a:lstStyle/>
          <a:p>
            <a:r>
              <a:rPr lang="fr-FR" b="1" u="sng" dirty="0" smtClean="0"/>
              <a:t>Fourmillements/Brûlures voûte plantaire: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Chaussure trop serrée ?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/>
              <a:t>Epaisseur chaussettes </a:t>
            </a:r>
            <a:r>
              <a:rPr lang="fr-FR" dirty="0" smtClean="0"/>
              <a:t>?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dirty="0"/>
              <a:t>Compression </a:t>
            </a:r>
            <a:r>
              <a:rPr lang="fr-FR" dirty="0" err="1"/>
              <a:t>toe</a:t>
            </a:r>
            <a:r>
              <a:rPr lang="fr-FR" dirty="0"/>
              <a:t> </a:t>
            </a:r>
            <a:r>
              <a:rPr lang="fr-FR" dirty="0" smtClean="0"/>
              <a:t>box ?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Glissement du pied ?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Gonflement à l’effort</a:t>
            </a:r>
            <a:endParaRPr lang="fr-FR" dirty="0"/>
          </a:p>
        </p:txBody>
      </p:sp>
      <p:pic>
        <p:nvPicPr>
          <p:cNvPr id="4" name="Image 3" descr="Altra-xray_0417_7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84" y="3986017"/>
            <a:ext cx="4104106" cy="27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0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08424"/>
          </a:xfrm>
        </p:spPr>
        <p:txBody>
          <a:bodyPr/>
          <a:lstStyle/>
          <a:p>
            <a:r>
              <a:rPr lang="fr-FR" dirty="0" smtClean="0"/>
              <a:t>Douleurs au pied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065" y="1600201"/>
            <a:ext cx="8042276" cy="4343400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                   </a:t>
            </a:r>
            <a:r>
              <a:rPr lang="fr-FR" b="1" u="sng" dirty="0" err="1" smtClean="0"/>
              <a:t>Métatarsalgies</a:t>
            </a:r>
            <a:r>
              <a:rPr lang="fr-FR" u="sng" dirty="0" smtClean="0"/>
              <a:t>:</a:t>
            </a:r>
          </a:p>
          <a:p>
            <a:endParaRPr lang="fr-FR" u="sng" dirty="0" smtClean="0"/>
          </a:p>
          <a:p>
            <a:pPr lvl="1"/>
            <a:r>
              <a:rPr lang="fr-FR" dirty="0" smtClean="0"/>
              <a:t>Cale trop avancée (charge avant-pied +)</a:t>
            </a:r>
          </a:p>
          <a:p>
            <a:pPr lvl="1"/>
            <a:r>
              <a:rPr lang="fr-FR" dirty="0" smtClean="0"/>
              <a:t>Usure chaussure / semelle</a:t>
            </a:r>
          </a:p>
          <a:p>
            <a:pPr lvl="1"/>
            <a:r>
              <a:rPr lang="fr-FR" dirty="0" err="1" smtClean="0"/>
              <a:t>Toe</a:t>
            </a:r>
            <a:r>
              <a:rPr lang="fr-FR" dirty="0" smtClean="0"/>
              <a:t> box trop étroite (réduit appui sur le 1)</a:t>
            </a:r>
          </a:p>
          <a:p>
            <a:pPr lvl="1"/>
            <a:r>
              <a:rPr lang="fr-FR" dirty="0" smtClean="0"/>
              <a:t>Faible surface d’appui</a:t>
            </a:r>
          </a:p>
          <a:p>
            <a:pPr lvl="1"/>
            <a:endParaRPr lang="fr-FR" dirty="0" smtClean="0"/>
          </a:p>
          <a:p>
            <a:pPr lvl="1"/>
            <a:endParaRPr lang="fr-FR" u="sng" dirty="0"/>
          </a:p>
        </p:txBody>
      </p:sp>
      <p:pic>
        <p:nvPicPr>
          <p:cNvPr id="4" name="Image 3" descr="unna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600202"/>
            <a:ext cx="2096727" cy="1394324"/>
          </a:xfrm>
          <a:prstGeom prst="rect">
            <a:avLst/>
          </a:prstGeom>
        </p:spPr>
      </p:pic>
      <p:pic>
        <p:nvPicPr>
          <p:cNvPr id="5" name="Image 4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60" y="3408947"/>
            <a:ext cx="2417040" cy="3275263"/>
          </a:xfrm>
          <a:prstGeom prst="rect">
            <a:avLst/>
          </a:prstGeom>
        </p:spPr>
      </p:pic>
      <p:pic>
        <p:nvPicPr>
          <p:cNvPr id="6" name="Image 5" descr="PED-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4779210"/>
            <a:ext cx="2882900" cy="1905000"/>
          </a:xfrm>
          <a:prstGeom prst="rect">
            <a:avLst/>
          </a:prstGeom>
        </p:spPr>
      </p:pic>
      <p:pic>
        <p:nvPicPr>
          <p:cNvPr id="7" name="Image 6" descr="42121731_ml-768x51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2" t="10372" r="28723" b="6686"/>
          <a:stretch/>
        </p:blipFill>
        <p:spPr>
          <a:xfrm>
            <a:off x="549275" y="1163053"/>
            <a:ext cx="1216527" cy="13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3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67471"/>
            <a:ext cx="8042276" cy="814845"/>
          </a:xfrm>
        </p:spPr>
        <p:txBody>
          <a:bodyPr/>
          <a:lstStyle/>
          <a:p>
            <a:r>
              <a:rPr lang="fr-FR" dirty="0" smtClean="0"/>
              <a:t>Douleurs au pied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03158"/>
            <a:ext cx="8150393" cy="4219074"/>
          </a:xfrm>
        </p:spPr>
        <p:txBody>
          <a:bodyPr/>
          <a:lstStyle/>
          <a:p>
            <a:r>
              <a:rPr lang="fr-FR" b="1" u="sng" dirty="0" err="1" smtClean="0"/>
              <a:t>Tendinopathie</a:t>
            </a:r>
            <a:r>
              <a:rPr lang="fr-FR" b="1" u="sng" dirty="0" smtClean="0"/>
              <a:t> d’Achille:</a:t>
            </a:r>
          </a:p>
          <a:p>
            <a:pPr marL="349250" lvl="1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Cale trop avancée </a:t>
            </a:r>
            <a:r>
              <a:rPr lang="fr-FR" sz="1800" dirty="0" smtClean="0"/>
              <a:t>(  bras levier)</a:t>
            </a:r>
          </a:p>
          <a:p>
            <a:pPr lvl="1"/>
            <a:r>
              <a:rPr lang="fr-FR" dirty="0" smtClean="0"/>
              <a:t>Selle trop haute / reculée</a:t>
            </a:r>
          </a:p>
          <a:p>
            <a:pPr lvl="1"/>
            <a:r>
              <a:rPr lang="fr-FR" dirty="0" smtClean="0"/>
              <a:t>Drop de la chaussure </a:t>
            </a:r>
            <a:r>
              <a:rPr lang="fr-FR" sz="1600" dirty="0" smtClean="0"/>
              <a:t>(marques ≠)</a:t>
            </a:r>
          </a:p>
          <a:p>
            <a:pPr lvl="1"/>
            <a:r>
              <a:rPr lang="fr-FR" dirty="0" smtClean="0"/>
              <a:t>Pédalage talon bas </a:t>
            </a:r>
            <a:r>
              <a:rPr lang="fr-FR" sz="1600" dirty="0" smtClean="0"/>
              <a:t>(montagne)</a:t>
            </a:r>
          </a:p>
          <a:p>
            <a:pPr lvl="1"/>
            <a:r>
              <a:rPr lang="fr-FR" dirty="0" smtClean="0"/>
              <a:t>Compression par la chaussure</a:t>
            </a:r>
          </a:p>
          <a:p>
            <a:pPr lvl="1"/>
            <a:endParaRPr lang="fr-FR" dirty="0" smtClean="0"/>
          </a:p>
        </p:txBody>
      </p:sp>
      <p:pic>
        <p:nvPicPr>
          <p:cNvPr id="4" name="Image 3" descr="Danseuse cale avancé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34711" r="24280" b="18356"/>
          <a:stretch/>
        </p:blipFill>
        <p:spPr>
          <a:xfrm flipH="1">
            <a:off x="294104" y="4310913"/>
            <a:ext cx="2179054" cy="2473963"/>
          </a:xfrm>
          <a:prstGeom prst="rect">
            <a:avLst/>
          </a:prstGeom>
        </p:spPr>
      </p:pic>
      <p:pic>
        <p:nvPicPr>
          <p:cNvPr id="5" name="Image 4" descr="img-3262_imagesia-com_c301_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5" t="7997" r="23158" b="12924"/>
          <a:stretch/>
        </p:blipFill>
        <p:spPr>
          <a:xfrm>
            <a:off x="5861211" y="1203157"/>
            <a:ext cx="3296735" cy="3676317"/>
          </a:xfrm>
          <a:prstGeom prst="rect">
            <a:avLst/>
          </a:prstGeom>
        </p:spPr>
      </p:pic>
      <p:sp>
        <p:nvSpPr>
          <p:cNvPr id="6" name="Flèche vers la gauche 5"/>
          <p:cNvSpPr/>
          <p:nvPr/>
        </p:nvSpPr>
        <p:spPr>
          <a:xfrm rot="20259778">
            <a:off x="2042855" y="5654845"/>
            <a:ext cx="657566" cy="32084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xplosion 1 6"/>
          <p:cNvSpPr/>
          <p:nvPr/>
        </p:nvSpPr>
        <p:spPr>
          <a:xfrm>
            <a:off x="6082632" y="3983789"/>
            <a:ext cx="327524" cy="327124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Bikefitting-0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5" t="45719" r="43722" b="9826"/>
          <a:stretch/>
        </p:blipFill>
        <p:spPr>
          <a:xfrm>
            <a:off x="3263952" y="4371839"/>
            <a:ext cx="2417627" cy="2340174"/>
          </a:xfrm>
          <a:prstGeom prst="rect">
            <a:avLst/>
          </a:prstGeom>
        </p:spPr>
      </p:pic>
      <p:sp>
        <p:nvSpPr>
          <p:cNvPr id="9" name="Flèche vers le haut 8"/>
          <p:cNvSpPr/>
          <p:nvPr/>
        </p:nvSpPr>
        <p:spPr>
          <a:xfrm>
            <a:off x="3263952" y="2112210"/>
            <a:ext cx="133684" cy="2941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10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4857" y="868947"/>
            <a:ext cx="2901951" cy="19737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61371"/>
          </a:xfrm>
        </p:spPr>
        <p:txBody>
          <a:bodyPr/>
          <a:lstStyle/>
          <a:p>
            <a:r>
              <a:rPr lang="fr-FR" dirty="0" smtClean="0"/>
              <a:t>Douleurs au pied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684" y="1216525"/>
            <a:ext cx="8669756" cy="3863475"/>
          </a:xfrm>
        </p:spPr>
        <p:txBody>
          <a:bodyPr/>
          <a:lstStyle/>
          <a:p>
            <a:r>
              <a:rPr lang="fr-FR" b="1" u="sng" dirty="0" err="1" smtClean="0"/>
              <a:t>Fasciapathie</a:t>
            </a:r>
            <a:r>
              <a:rPr lang="fr-FR" b="1" u="sng" dirty="0" smtClean="0"/>
              <a:t> Plantaire</a:t>
            </a:r>
            <a:r>
              <a:rPr lang="fr-FR" u="sng" dirty="0" smtClean="0"/>
              <a:t>:</a:t>
            </a:r>
          </a:p>
          <a:p>
            <a:pPr marL="0" indent="0">
              <a:buNone/>
            </a:pPr>
            <a:r>
              <a:rPr lang="fr-FR" sz="2000" dirty="0" smtClean="0"/>
              <a:t>Aponévrose plantaire = continuité du tendon d’Achille</a:t>
            </a:r>
          </a:p>
          <a:p>
            <a:pPr marL="0" indent="0">
              <a:lnSpc>
                <a:spcPct val="70000"/>
              </a:lnSpc>
              <a:buNone/>
            </a:pPr>
            <a:endParaRPr lang="fr-FR" sz="2000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5">
              <a:buFont typeface="Wingdings" charset="2"/>
              <a:buChar char="²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Surcharge du tendon d’Achille</a:t>
            </a:r>
            <a:r>
              <a:rPr lang="fr-FR" dirty="0" smtClean="0"/>
              <a:t>.</a:t>
            </a:r>
            <a:r>
              <a:rPr lang="fr-FR" i="1" dirty="0"/>
              <a:t> </a:t>
            </a:r>
            <a:r>
              <a:rPr lang="fr-FR" sz="1400" i="1" dirty="0"/>
              <a:t>(</a:t>
            </a:r>
            <a:r>
              <a:rPr lang="fr-FR" sz="1400" i="1" dirty="0" err="1"/>
              <a:t>Cf</a:t>
            </a:r>
            <a:r>
              <a:rPr lang="fr-FR" sz="1400" i="1" dirty="0"/>
              <a:t> diapo précédente)</a:t>
            </a:r>
          </a:p>
          <a:p>
            <a:pPr lvl="5">
              <a:buFont typeface="Wingdings" charset="2"/>
              <a:buChar char="²"/>
            </a:pPr>
            <a:endParaRPr lang="fr-FR" sz="1400" dirty="0" smtClean="0"/>
          </a:p>
          <a:p>
            <a:pPr lvl="5">
              <a:buFont typeface="Wingdings" charset="2"/>
              <a:buChar char="²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Selle trop haute/reculée : mise en tension système nerveux</a:t>
            </a:r>
            <a:r>
              <a:rPr lang="fr-FR" dirty="0" smtClean="0"/>
              <a:t> </a:t>
            </a:r>
            <a:r>
              <a:rPr lang="fr-FR" sz="1400" i="1" dirty="0" smtClean="0"/>
              <a:t>(</a:t>
            </a:r>
            <a:r>
              <a:rPr lang="fr-FR" sz="1400" i="1" dirty="0" err="1" smtClean="0"/>
              <a:t>N.Sciatique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N.Tibial</a:t>
            </a:r>
            <a:r>
              <a:rPr lang="fr-FR" sz="1400" i="1" dirty="0" smtClean="0"/>
              <a:t>)</a:t>
            </a:r>
          </a:p>
          <a:p>
            <a:pPr marL="0" indent="0">
              <a:buNone/>
            </a:pPr>
            <a:endParaRPr lang="fr-FR" sz="1400" i="1" dirty="0"/>
          </a:p>
          <a:p>
            <a:pPr lvl="4"/>
            <a:endParaRPr lang="fr-FR" dirty="0" smtClean="0"/>
          </a:p>
          <a:p>
            <a:pPr marL="1263650" lvl="4" indent="0">
              <a:buNone/>
            </a:pPr>
            <a:endParaRPr lang="fr-FR" dirty="0" smtClean="0"/>
          </a:p>
        </p:txBody>
      </p:sp>
      <p:pic>
        <p:nvPicPr>
          <p:cNvPr id="5" name="Image 4" descr="semelle-orthopédique.png"/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44" y="5427579"/>
            <a:ext cx="2447738" cy="1336841"/>
          </a:xfrm>
          <a:prstGeom prst="rect">
            <a:avLst/>
          </a:prstGeom>
        </p:spPr>
      </p:pic>
      <p:pic>
        <p:nvPicPr>
          <p:cNvPr id="8" name="Image 7" descr="1-s2.0-S1957255716300116-gr6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84" y="2610662"/>
            <a:ext cx="1524000" cy="2377180"/>
          </a:xfrm>
          <a:prstGeom prst="rect">
            <a:avLst/>
          </a:prstGeom>
        </p:spPr>
      </p:pic>
      <p:sp>
        <p:nvSpPr>
          <p:cNvPr id="9" name="Explosion 2 8"/>
          <p:cNvSpPr/>
          <p:nvPr/>
        </p:nvSpPr>
        <p:spPr>
          <a:xfrm>
            <a:off x="7767053" y="2660889"/>
            <a:ext cx="374315" cy="363621"/>
          </a:xfrm>
          <a:prstGeom prst="irregularSeal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33684" y="5200316"/>
            <a:ext cx="6390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charset="2"/>
              <a:buChar char="²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Intérêt d’une semelle avec soutien de l’arche plantaire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fr-FR" dirty="0" smtClean="0">
                <a:sym typeface="Wingdings"/>
              </a:rPr>
              <a:t>  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 </a:t>
            </a:r>
            <a: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Muscles intrinsèques du pieds moins actifs en vélo (sport porté)</a:t>
            </a:r>
          </a:p>
        </p:txBody>
      </p:sp>
    </p:spTree>
    <p:extLst>
      <p:ext uri="{BB962C8B-B14F-4D97-AF65-F5344CB8AC3E}">
        <p14:creationId xmlns:p14="http://schemas.microsoft.com/office/powerpoint/2010/main" val="319490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94734"/>
            <a:ext cx="8042276" cy="748003"/>
          </a:xfrm>
          <a:solidFill>
            <a:schemeClr val="bg1"/>
          </a:solidFill>
          <a:ln>
            <a:solidFill>
              <a:srgbClr val="2C7C9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Douleurs au genou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065" y="1939758"/>
            <a:ext cx="8042276" cy="43434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fr-FR" b="1" dirty="0" smtClean="0"/>
              <a:t>Principales causes:</a:t>
            </a:r>
            <a:endParaRPr lang="fr-FR" b="1" dirty="0"/>
          </a:p>
          <a:p>
            <a:pPr lvl="1">
              <a:buFont typeface="Wingdings" charset="2"/>
              <a:buChar char="Ø"/>
            </a:pPr>
            <a:endParaRPr lang="fr-FR" dirty="0" smtClean="0"/>
          </a:p>
          <a:p>
            <a:pPr lvl="1">
              <a:buFont typeface="Wingdings" charset="2"/>
              <a:buChar char="Ø"/>
            </a:pPr>
            <a:r>
              <a:rPr lang="fr-FR" dirty="0" smtClean="0"/>
              <a:t>Réglage des cales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Réglage hauteur et recul de selle</a:t>
            </a:r>
          </a:p>
        </p:txBody>
      </p:sp>
    </p:spTree>
    <p:extLst>
      <p:ext uri="{BB962C8B-B14F-4D97-AF65-F5344CB8AC3E}">
        <p14:creationId xmlns:p14="http://schemas.microsoft.com/office/powerpoint/2010/main" val="186920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3898"/>
            <a:ext cx="8042276" cy="1483266"/>
          </a:xfrm>
        </p:spPr>
        <p:txBody>
          <a:bodyPr/>
          <a:lstStyle/>
          <a:p>
            <a:r>
              <a:rPr lang="fr-FR" dirty="0" smtClean="0"/>
              <a:t>Gonalgies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4" y="1323474"/>
            <a:ext cx="8474409" cy="5400841"/>
          </a:xfrm>
        </p:spPr>
        <p:txBody>
          <a:bodyPr/>
          <a:lstStyle/>
          <a:p>
            <a:r>
              <a:rPr lang="fr-FR" b="1" u="sng" dirty="0" smtClean="0"/>
              <a:t>Avant du genou</a:t>
            </a:r>
          </a:p>
          <a:p>
            <a:pPr marL="0" indent="0">
              <a:buNone/>
            </a:pPr>
            <a:r>
              <a:rPr lang="fr-FR" i="1" u="sng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Tendon Rotulien/</a:t>
            </a:r>
            <a:r>
              <a:rPr lang="fr-FR" i="1" u="sng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Rotule</a:t>
            </a:r>
            <a:r>
              <a:rPr lang="fr-FR" sz="2000" i="1" u="sng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1"/>
            <a:endParaRPr lang="fr-FR" b="1" u="sng" dirty="0"/>
          </a:p>
          <a:p>
            <a:pPr lvl="1"/>
            <a:r>
              <a:rPr lang="fr-FR" dirty="0" smtClean="0"/>
              <a:t>Selle trop avancée</a:t>
            </a:r>
          </a:p>
          <a:p>
            <a:pPr lvl="1"/>
            <a:r>
              <a:rPr lang="fr-FR" dirty="0" smtClean="0"/>
              <a:t>Selle trop basse</a:t>
            </a:r>
          </a:p>
          <a:p>
            <a:pPr lvl="1"/>
            <a:r>
              <a:rPr lang="fr-FR" dirty="0" smtClean="0"/>
              <a:t>Cale trop avancée</a:t>
            </a:r>
          </a:p>
        </p:txBody>
      </p:sp>
      <p:pic>
        <p:nvPicPr>
          <p:cNvPr id="5" name="Image 4" descr="Technopathie-du-cyclist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13262" r="29120" b="14527"/>
          <a:stretch/>
        </p:blipFill>
        <p:spPr>
          <a:xfrm>
            <a:off x="6185235" y="646138"/>
            <a:ext cx="2713790" cy="3618387"/>
          </a:xfrm>
          <a:prstGeom prst="rect">
            <a:avLst/>
          </a:prstGeom>
        </p:spPr>
      </p:pic>
      <p:pic>
        <p:nvPicPr>
          <p:cNvPr id="6" name="Image 5" descr="trop inclinée et aéroB trop pla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19299" r="12948" b="14035"/>
          <a:stretch/>
        </p:blipFill>
        <p:spPr>
          <a:xfrm>
            <a:off x="0" y="4264525"/>
            <a:ext cx="2866472" cy="25934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31735" y="4264525"/>
            <a:ext cx="6812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/>
          </a:p>
          <a:p>
            <a:pPr lvl="1" algn="r"/>
            <a:r>
              <a:rPr lang="fr-FR" dirty="0" smtClean="0">
                <a:sym typeface="Wingdings"/>
              </a:rPr>
              <a:t>			Fermeture </a:t>
            </a:r>
            <a:r>
              <a:rPr lang="fr-FR" dirty="0">
                <a:sym typeface="Wingdings"/>
              </a:rPr>
              <a:t>de l’angle du genou. Augmentation des forces de compression </a:t>
            </a:r>
            <a:r>
              <a:rPr lang="fr-FR" dirty="0" err="1">
                <a:sym typeface="Wingdings"/>
              </a:rPr>
              <a:t>fémoro</a:t>
            </a:r>
            <a:r>
              <a:rPr lang="fr-FR" dirty="0">
                <a:sym typeface="Wingdings"/>
              </a:rPr>
              <a:t>-patellaires</a:t>
            </a:r>
            <a:r>
              <a:rPr lang="fr-FR" dirty="0" smtClean="0">
                <a:sym typeface="Wingdings"/>
              </a:rPr>
              <a:t>.</a:t>
            </a:r>
          </a:p>
          <a:p>
            <a:pPr lvl="1">
              <a:buFont typeface="Wingdings" charset="0"/>
              <a:buChar char="à"/>
            </a:pPr>
            <a:endParaRPr lang="fr-FR" dirty="0">
              <a:sym typeface="Wingdings"/>
            </a:endParaRPr>
          </a:p>
          <a:p>
            <a:pPr lvl="1">
              <a:buFont typeface="Wingdings" charset="0"/>
              <a:buChar char="à"/>
            </a:pPr>
            <a:endParaRPr lang="fr-FR" dirty="0" smtClean="0">
              <a:sym typeface="Wingdings"/>
            </a:endParaRPr>
          </a:p>
          <a:p>
            <a:pPr lvl="1">
              <a:buFont typeface="Wingdings" charset="0"/>
              <a:buChar char="à"/>
            </a:pPr>
            <a:endParaRPr lang="fr-FR" dirty="0">
              <a:sym typeface="Wingdings"/>
            </a:endParaRPr>
          </a:p>
          <a:p>
            <a:pPr lvl="1"/>
            <a:endParaRPr lang="fr-FR" dirty="0"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fr-FR" dirty="0">
                <a:sym typeface="Wingdings"/>
              </a:rPr>
              <a:t> Même problème si beaucoup de bec de </a:t>
            </a:r>
            <a:r>
              <a:rPr lang="fr-FR" dirty="0" smtClean="0">
                <a:sym typeface="Wingdings"/>
              </a:rPr>
              <a:t>selle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7999333" y="2219158"/>
            <a:ext cx="979200" cy="140400"/>
          </a:xfrm>
          <a:prstGeom prst="straightConnector1">
            <a:avLst/>
          </a:prstGeom>
          <a:ln w="149225" cap="flat" cmpd="sng">
            <a:solidFill>
              <a:schemeClr val="accent1"/>
            </a:solidFill>
            <a:miter lim="800000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6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25942</TotalTime>
  <Words>1006</Words>
  <Application>Microsoft Macintosh PowerPoint</Application>
  <PresentationFormat>Présentation à l'écran (4:3)</PresentationFormat>
  <Paragraphs>206</Paragraphs>
  <Slides>27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Brise</vt:lpstr>
      <vt:lpstr>Prévenir les douleurs en lien avec le positionnement cycliste</vt:lpstr>
      <vt:lpstr>Adrien Vannier</vt:lpstr>
      <vt:lpstr>Pathologies les plus fréquentes</vt:lpstr>
      <vt:lpstr>Douleurs au pied</vt:lpstr>
      <vt:lpstr>Douleurs au pied</vt:lpstr>
      <vt:lpstr>Douleurs au pied</vt:lpstr>
      <vt:lpstr>Douleurs au pied</vt:lpstr>
      <vt:lpstr>Douleurs au genou</vt:lpstr>
      <vt:lpstr>Gonalgies</vt:lpstr>
      <vt:lpstr>Gonalgies</vt:lpstr>
      <vt:lpstr>Gonalgies</vt:lpstr>
      <vt:lpstr>Principes de réglages</vt:lpstr>
      <vt:lpstr>Normes</vt:lpstr>
      <vt:lpstr>Selle trop basse                      Selle trop haute</vt:lpstr>
      <vt:lpstr>Réglages cales</vt:lpstr>
      <vt:lpstr>Réglages cales</vt:lpstr>
      <vt:lpstr>Douleurs pelviennes</vt:lpstr>
      <vt:lpstr>Taille et forme de la selle</vt:lpstr>
      <vt:lpstr>Compression du Nerf pudendal</vt:lpstr>
      <vt:lpstr>Lombalgies</vt:lpstr>
      <vt:lpstr>Lombalgies</vt:lpstr>
      <vt:lpstr>Lombalgies</vt:lpstr>
      <vt:lpstr>Cervicalgies</vt:lpstr>
      <vt:lpstr>Position Triathlon</vt:lpstr>
      <vt:lpstr> </vt:lpstr>
      <vt:lpstr> </vt:lpstr>
      <vt:lpstr>Adaptation !!!!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Prévenir les blessures en lien avec le positionnement cycliste</dc:title>
  <dc:creator>Adrien Vannier</dc:creator>
  <cp:lastModifiedBy>Adrien Vannier</cp:lastModifiedBy>
  <cp:revision>125</cp:revision>
  <dcterms:created xsi:type="dcterms:W3CDTF">2020-04-22T20:47:28Z</dcterms:created>
  <dcterms:modified xsi:type="dcterms:W3CDTF">2021-09-08T13:19:01Z</dcterms:modified>
</cp:coreProperties>
</file>